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69" r:id="rId6"/>
    <p:sldId id="279" r:id="rId7"/>
    <p:sldId id="286" r:id="rId8"/>
    <p:sldId id="287" r:id="rId9"/>
    <p:sldId id="2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>
        <p:scale>
          <a:sx n="90" d="100"/>
          <a:sy n="90" d="100"/>
        </p:scale>
        <p:origin x="-129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steinbeis-3dps.eu:8080/3DContainerTil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youtu.be/-r-q4n7-b30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://steinbeis-3dps.eu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804" y="53586"/>
            <a:ext cx="621770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</a:t>
            </a:r>
          </a:p>
          <a:p>
            <a:pPr>
              <a:lnSpc>
                <a:spcPts val="5500"/>
              </a:lnSpc>
            </a:pPr>
            <a:r>
              <a:rPr lang="en-US" sz="2400" b="1" dirty="0" err="1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Steinbeis</a:t>
            </a: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Technology Transfer at HFT Stuttgart</a:t>
            </a:r>
            <a:endParaRPr lang="en-US" sz="24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4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Prof. Dr. Volker Coors</a:t>
            </a:r>
            <a:endParaRPr lang="en-US" sz="24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GeoVolume</a:t>
            </a:r>
            <a:r>
              <a:rPr lang="en-US" dirty="0" smtClean="0"/>
              <a:t> API Server extending 3D Container Pilot results</a:t>
            </a:r>
            <a:endParaRPr lang="en-US" dirty="0"/>
          </a:p>
        </p:txBody>
      </p:sp>
      <p:sp>
        <p:nvSpPr>
          <p:cNvPr id="6" name="Rechteck 5"/>
          <p:cNvSpPr/>
          <p:nvPr/>
        </p:nvSpPr>
        <p:spPr>
          <a:xfrm>
            <a:off x="411386" y="1260205"/>
            <a:ext cx="9714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GB" dirty="0" smtClean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Server developed in 3D Container Pilot: </a:t>
            </a:r>
            <a:r>
              <a:rPr lang="en-GB" u="sng" dirty="0" smtClean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GB" u="sng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://steinbeis-3dps.eu:8080/3DContainerTile/</a:t>
            </a:r>
            <a:endParaRPr lang="de-DE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34107" y="2436302"/>
            <a:ext cx="496155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tabLst>
                <a:tab pos="457200" algn="l"/>
              </a:tabLst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Test 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evaluate the different organization of the underlying 3D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at the server</a:t>
            </a: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de-DE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+mj-lt"/>
              <a:buAutoNum type="alphaLcPeriod"/>
              <a:tabLst>
                <a:tab pos="914400" algn="l"/>
              </a:tabLs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Organize the data on the server in one single bounding volume hierarchy (Test data: San Diego data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set, </a:t>
            </a:r>
            <a:r>
              <a:rPr lang="en-GB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CityGML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LoD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California)</a:t>
            </a:r>
          </a:p>
          <a:p>
            <a:pPr marL="742950" lvl="1" indent="-285750">
              <a:buFont typeface="+mj-lt"/>
              <a:buAutoNum type="alphaLcPeriod"/>
              <a:tabLst>
                <a:tab pos="914400" algn="l"/>
              </a:tabLst>
            </a:pPr>
            <a:endParaRPr lang="de-DE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+mj-lt"/>
              <a:buAutoNum type="alphaLcPeriod"/>
              <a:tabLst>
                <a:tab pos="914400" algn="l"/>
              </a:tabLs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Organize the data on the server in multiple bounding volume hierarchies per county and 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city (Test data </a:t>
            </a:r>
            <a:r>
              <a:rPr lang="en-GB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CityGML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LoD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California)</a:t>
            </a:r>
          </a:p>
          <a:p>
            <a:pPr marL="742950" lvl="1" indent="-285750">
              <a:buFont typeface="+mj-lt"/>
              <a:buAutoNum type="alphaLcPeriod"/>
              <a:tabLst>
                <a:tab pos="914400" algn="l"/>
              </a:tabLst>
            </a:pPr>
            <a:endParaRPr lang="de-DE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+mj-lt"/>
              <a:buAutoNum type="alphaLcPeriod"/>
              <a:tabLst>
                <a:tab pos="914400" algn="l"/>
              </a:tabLst>
            </a:pPr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Organize the data on the server in multiple bounding volume hierarchies per feature (buildings, road network, etc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.), following the current CDB structure (Test data: San Diego data set)</a:t>
            </a:r>
          </a:p>
          <a:p>
            <a:pPr marL="285750" indent="-285750">
              <a:buFont typeface="+mj-lt"/>
              <a:buAutoNum type="alphaLcPeriod"/>
              <a:tabLst>
                <a:tab pos="914400" algn="l"/>
              </a:tabLst>
            </a:pPr>
            <a:endParaRPr lang="en-GB" sz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tabLst>
                <a:tab pos="914400" algn="l"/>
              </a:tabLst>
            </a:pP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 of Sensor data via Sensor Things API from 3D </a:t>
            </a:r>
            <a:r>
              <a:rPr lang="en-GB" sz="12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IoT</a:t>
            </a:r>
            <a:r>
              <a:rPr lang="en-GB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Pilot (optional)</a:t>
            </a:r>
            <a:endParaRPr lang="de-DE" sz="1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gitlab.com/volkercoors/ogc-isg-sprint/uploads/95f59b8eb2634a6567de332ada33d8f6/im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907" y="1726903"/>
            <a:ext cx="5816828" cy="473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update</a:t>
            </a:r>
            <a:endParaRPr lang="en-US" dirty="0"/>
          </a:p>
        </p:txBody>
      </p:sp>
      <p:pic>
        <p:nvPicPr>
          <p:cNvPr id="5" name="Picture 28"/>
          <p:cNvPicPr/>
          <p:nvPr/>
        </p:nvPicPr>
        <p:blipFill>
          <a:blip r:embed="rId2"/>
          <a:stretch>
            <a:fillRect/>
          </a:stretch>
        </p:blipFill>
        <p:spPr>
          <a:xfrm>
            <a:off x="16216" y="1135520"/>
            <a:ext cx="5760085" cy="5181600"/>
          </a:xfrm>
          <a:prstGeom prst="rect">
            <a:avLst/>
          </a:prstGeom>
        </p:spPr>
      </p:pic>
      <p:grpSp>
        <p:nvGrpSpPr>
          <p:cNvPr id="22" name="Group 26"/>
          <p:cNvGrpSpPr/>
          <p:nvPr/>
        </p:nvGrpSpPr>
        <p:grpSpPr>
          <a:xfrm>
            <a:off x="6072733" y="1309941"/>
            <a:ext cx="5825833" cy="1295439"/>
            <a:chOff x="0" y="0"/>
            <a:chExt cx="6303694" cy="1460500"/>
          </a:xfrm>
        </p:grpSpPr>
        <p:grpSp>
          <p:nvGrpSpPr>
            <p:cNvPr id="23" name="Group 12"/>
            <p:cNvGrpSpPr/>
            <p:nvPr/>
          </p:nvGrpSpPr>
          <p:grpSpPr>
            <a:xfrm>
              <a:off x="0" y="0"/>
              <a:ext cx="6303694" cy="1460500"/>
              <a:chOff x="0" y="0"/>
              <a:chExt cx="6303694" cy="1460500"/>
            </a:xfrm>
          </p:grpSpPr>
          <p:pic>
            <p:nvPicPr>
              <p:cNvPr id="26" name="Picture 20">
                <a:extLst>
                  <a:ext uri="{FF2B5EF4-FFF2-40B4-BE49-F238E27FC236}">
                    <a16:creationId xmlns:a16="http://schemas.microsoft.com/office/drawing/2014/main" id="{853ADF2D-91EA-47E9-AE52-50D95021C2A1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51810" cy="1460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7" name="Picture 21">
                <a:extLst>
                  <a:ext uri="{FF2B5EF4-FFF2-40B4-BE49-F238E27FC236}">
                    <a16:creationId xmlns:a16="http://schemas.microsoft.com/office/drawing/2014/main" id="{6299C2B2-A541-48D9-9D97-E2E9BE76FB82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6954" y="0"/>
                <a:ext cx="3126740" cy="14605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24" name="Rectangle: Rounded Corners 3"/>
            <p:cNvSpPr/>
            <p:nvPr/>
          </p:nvSpPr>
          <p:spPr>
            <a:xfrm>
              <a:off x="639536" y="465364"/>
              <a:ext cx="738554" cy="37513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5" name="Rectangle: Rounded Corners 5"/>
            <p:cNvSpPr/>
            <p:nvPr/>
          </p:nvSpPr>
          <p:spPr>
            <a:xfrm>
              <a:off x="3747407" y="552450"/>
              <a:ext cx="709247" cy="42203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71829" y="3405209"/>
            <a:ext cx="5874047" cy="2040039"/>
            <a:chOff x="0" y="0"/>
            <a:chExt cx="6346239" cy="2139315"/>
          </a:xfrm>
        </p:grpSpPr>
        <p:grpSp>
          <p:nvGrpSpPr>
            <p:cNvPr id="29" name="Group 13"/>
            <p:cNvGrpSpPr/>
            <p:nvPr/>
          </p:nvGrpSpPr>
          <p:grpSpPr>
            <a:xfrm>
              <a:off x="0" y="0"/>
              <a:ext cx="6346239" cy="2139315"/>
              <a:chOff x="0" y="0"/>
              <a:chExt cx="6346239" cy="2139315"/>
            </a:xfrm>
          </p:grpSpPr>
          <p:pic>
            <p:nvPicPr>
              <p:cNvPr id="32" name="Picture 14">
                <a:extLst>
                  <a:ext uri="{FF2B5EF4-FFF2-40B4-BE49-F238E27FC236}">
                    <a16:creationId xmlns:a16="http://schemas.microsoft.com/office/drawing/2014/main" id="{8B16709A-B0CD-495B-B28C-D0CD614DA6FF}"/>
                  </a:ext>
                </a:extLst>
              </p:cNvPr>
              <p:cNvPicPr/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9"/>
              <a:stretch/>
            </p:blipFill>
            <p:spPr bwMode="auto">
              <a:xfrm>
                <a:off x="0" y="0"/>
                <a:ext cx="3058160" cy="213931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33" name="Picture 16">
                <a:extLst>
                  <a:ext uri="{FF2B5EF4-FFF2-40B4-BE49-F238E27FC236}">
                    <a16:creationId xmlns:a16="http://schemas.microsoft.com/office/drawing/2014/main" id="{4EFAB15F-98FB-47A9-BF75-DE807347887B}"/>
                  </a:ext>
                </a:extLst>
              </p:cNvPr>
              <p:cNvPicPr/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579" t="4200"/>
              <a:stretch/>
            </p:blipFill>
            <p:spPr bwMode="auto">
              <a:xfrm>
                <a:off x="3176954" y="0"/>
                <a:ext cx="3169285" cy="213868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30" name="Rectangle: Rounded Corners 7"/>
            <p:cNvSpPr/>
            <p:nvPr/>
          </p:nvSpPr>
          <p:spPr>
            <a:xfrm>
              <a:off x="258536" y="1074965"/>
              <a:ext cx="738554" cy="37513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1" name="Rectangle: Rounded Corners 8"/>
            <p:cNvSpPr/>
            <p:nvPr/>
          </p:nvSpPr>
          <p:spPr>
            <a:xfrm>
              <a:off x="3573236" y="1276350"/>
              <a:ext cx="738554" cy="37513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sp>
        <p:nvSpPr>
          <p:cNvPr id="34" name="Rechteck 33"/>
          <p:cNvSpPr/>
          <p:nvPr/>
        </p:nvSpPr>
        <p:spPr>
          <a:xfrm>
            <a:off x="6009982" y="264075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ESRI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I3S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I3S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de-DE" sz="1400" dirty="0"/>
          </a:p>
        </p:txBody>
      </p:sp>
      <p:sp>
        <p:nvSpPr>
          <p:cNvPr id="35" name="Rechteck 34"/>
          <p:cNvSpPr/>
          <p:nvPr/>
        </p:nvSpPr>
        <p:spPr>
          <a:xfrm>
            <a:off x="6009982" y="5556041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Cesium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Tiles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shows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3D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1400" dirty="0" err="1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de-DE" sz="1400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de-DE" sz="1400" dirty="0"/>
          </a:p>
        </p:txBody>
      </p:sp>
      <p:sp>
        <p:nvSpPr>
          <p:cNvPr id="36" name="Rechteck 35"/>
          <p:cNvSpPr/>
          <p:nvPr/>
        </p:nvSpPr>
        <p:spPr>
          <a:xfrm>
            <a:off x="6009982" y="6127856"/>
            <a:ext cx="6096000" cy="34009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GB" sz="1400" dirty="0">
                <a:latin typeface="Tahoma" panose="020B0604030504040204" pitchFamily="34" charset="0"/>
                <a:ea typeface="Times New Roman" panose="02020603050405020304" pitchFamily="18" charset="0"/>
              </a:rPr>
              <a:t>A short demonstration </a:t>
            </a:r>
            <a:r>
              <a:rPr lang="en-US" sz="1400" u="sng" dirty="0" smtClean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hlinkClick r:id="rId7"/>
              </a:rPr>
              <a:t>https</a:t>
            </a:r>
            <a:r>
              <a:rPr lang="en-US" sz="1400" u="sng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hlinkClick r:id="rId7"/>
              </a:rPr>
              <a:t>://youtu.be/-r-q4n7-b30</a:t>
            </a:r>
            <a:r>
              <a:rPr lang="en-US" sz="1400" dirty="0"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endParaRPr lang="de-DE" sz="1400" dirty="0">
              <a:latin typeface="AplusLigh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(optional)</a:t>
            </a:r>
            <a:endParaRPr 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6678163" cy="811817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dirty="0" smtClean="0"/>
              <a:t>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a </a:t>
            </a:r>
            <a:r>
              <a:rPr lang="de-DE" dirty="0" err="1" smtClean="0"/>
              <a:t>scenario</a:t>
            </a:r>
            <a:r>
              <a:rPr lang="de-DE" dirty="0" smtClean="0"/>
              <a:t>? 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8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34107" y="3287050"/>
            <a:ext cx="5760085" cy="164147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34107" y="2199047"/>
            <a:ext cx="3162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Proposal</a:t>
            </a:r>
            <a:r>
              <a:rPr lang="de-DE" dirty="0" smtClean="0"/>
              <a:t>: 3D Mobility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Urban </a:t>
            </a:r>
            <a:r>
              <a:rPr lang="de-DE" dirty="0" err="1" smtClean="0"/>
              <a:t>air</a:t>
            </a:r>
            <a:r>
              <a:rPr lang="de-DE" dirty="0" smtClean="0"/>
              <a:t> </a:t>
            </a:r>
            <a:r>
              <a:rPr lang="de-DE" dirty="0" err="1" smtClean="0"/>
              <a:t>taxi</a:t>
            </a:r>
            <a:r>
              <a:rPr lang="de-DE" dirty="0" smtClean="0"/>
              <a:t> </a:t>
            </a:r>
            <a:r>
              <a:rPr lang="de-DE" dirty="0" err="1" smtClean="0"/>
              <a:t>sharing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874" y="2720760"/>
            <a:ext cx="4970167" cy="257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9054442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de-DE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Volker 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Coors 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Concepts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Writing)</a:t>
            </a:r>
            <a:endParaRPr lang="de-DE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Thunyathep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(Joe) 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Santhanavanich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GeoVolume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&amp; 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SensorThings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API)</a:t>
            </a:r>
            <a:endParaRPr lang="de-DE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Patrick 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Würstle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GeoVolume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Harpreet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Singh (Model Update)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Martin 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Storz (</a:t>
            </a:r>
            <a:r>
              <a:rPr lang="de-DE" sz="20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Unity</a:t>
            </a:r>
            <a:r>
              <a:rPr lang="de-DE" sz="20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u="sng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GB" sz="2000" u="sng" dirty="0" smtClean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steinbeis-3dps.eu</a:t>
            </a:r>
            <a:endParaRPr lang="de-DE" sz="20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dirty="0" smtClean="0"/>
              <a:t>volker.coors@stw.de</a:t>
            </a:r>
            <a:endParaRPr lang="de-DE" sz="2000" dirty="0"/>
          </a:p>
          <a:p>
            <a:pPr>
              <a:lnSpc>
                <a:spcPct val="110000"/>
              </a:lnSpc>
            </a:pPr>
            <a:endParaRPr lang="de-DE" dirty="0" smtClean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732" y="4378938"/>
            <a:ext cx="4818402" cy="17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Breitbild</PresentationFormat>
  <Paragraphs>35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5</vt:i4>
      </vt:variant>
    </vt:vector>
  </HeadingPairs>
  <TitlesOfParts>
    <vt:vector size="18" baseType="lpstr">
      <vt:lpstr>MS PGothic</vt:lpstr>
      <vt:lpstr>AplusLight</vt:lpstr>
      <vt:lpstr>Arial</vt:lpstr>
      <vt:lpstr>Calibri</vt:lpstr>
      <vt:lpstr>Lato</vt:lpstr>
      <vt:lpstr>Symbol</vt:lpstr>
      <vt:lpstr>Tahoma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PowerPoint-Präsentation</vt:lpstr>
      <vt:lpstr>GeoVolume API Server extending 3D Container Pilot results</vt:lpstr>
      <vt:lpstr>Model update</vt:lpstr>
      <vt:lpstr>Scenario (optional)</vt:lpstr>
      <vt:lpstr>The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Volker Coors</cp:lastModifiedBy>
  <cp:revision>145</cp:revision>
  <dcterms:created xsi:type="dcterms:W3CDTF">2020-04-17T22:01:33Z</dcterms:created>
  <dcterms:modified xsi:type="dcterms:W3CDTF">2020-08-31T17:15:33Z</dcterms:modified>
</cp:coreProperties>
</file>